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0"/>
  </p:notesMasterIdLst>
  <p:sldIdLst>
    <p:sldId id="256" r:id="rId2"/>
    <p:sldId id="257" r:id="rId3"/>
    <p:sldId id="266" r:id="rId4"/>
    <p:sldId id="267" r:id="rId5"/>
    <p:sldId id="268" r:id="rId6"/>
    <p:sldId id="269" r:id="rId7"/>
    <p:sldId id="259" r:id="rId8"/>
    <p:sldId id="270" r:id="rId9"/>
    <p:sldId id="271" r:id="rId10"/>
    <p:sldId id="258" r:id="rId11"/>
    <p:sldId id="273" r:id="rId12"/>
    <p:sldId id="274" r:id="rId13"/>
    <p:sldId id="275" r:id="rId14"/>
    <p:sldId id="276" r:id="rId15"/>
    <p:sldId id="277" r:id="rId16"/>
    <p:sldId id="278" r:id="rId17"/>
    <p:sldId id="262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25817-F986-4C53-AC61-9B4D2CD23267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1715C-F70D-418A-9A99-87223650EB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96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i="1" dirty="0" smtClean="0"/>
              <a:t>Peri-verbaal:</a:t>
            </a:r>
            <a:r>
              <a:rPr lang="nl-NL" i="1" dirty="0" smtClean="0"/>
              <a:t> tijd en ruimte (waarin een gesprek plaats vindt)</a:t>
            </a:r>
            <a:r>
              <a:rPr lang="nl-NL" b="1" i="1" dirty="0" smtClean="0"/>
              <a:t>Para-verbaal</a:t>
            </a:r>
            <a:r>
              <a:rPr lang="nl-NL" i="1" dirty="0" smtClean="0"/>
              <a:t>: stemgebruik (toon, timbre/intonatie)</a:t>
            </a:r>
            <a:r>
              <a:rPr lang="nl-NL" b="1" i="1" dirty="0" smtClean="0"/>
              <a:t>Infra</a:t>
            </a:r>
            <a:r>
              <a:rPr lang="nl-NL" i="1" dirty="0" smtClean="0"/>
              <a:t>–</a:t>
            </a:r>
            <a:r>
              <a:rPr lang="nl-NL" b="1" i="1" dirty="0" smtClean="0"/>
              <a:t>verbaal</a:t>
            </a:r>
            <a:r>
              <a:rPr lang="nl-NL" i="1" dirty="0" smtClean="0"/>
              <a:t>: de subliminale onbewuste realiteit (</a:t>
            </a:r>
            <a:r>
              <a:rPr lang="nl-NL" i="1" dirty="0" err="1" smtClean="0"/>
              <a:t>geuren,kleuren,vormen</a:t>
            </a:r>
            <a:r>
              <a:rPr lang="nl-NL" i="1" dirty="0" smtClean="0"/>
              <a:t> </a:t>
            </a:r>
            <a:r>
              <a:rPr lang="nl-NL" i="1" dirty="0" err="1" smtClean="0"/>
              <a:t>etc</a:t>
            </a:r>
            <a:r>
              <a:rPr lang="nl-NL" i="1" dirty="0" smtClean="0"/>
              <a:t>)</a:t>
            </a:r>
            <a:r>
              <a:rPr lang="nl-NL" b="1" i="1" dirty="0" smtClean="0"/>
              <a:t>Supra</a:t>
            </a:r>
            <a:r>
              <a:rPr lang="nl-NL" i="1" dirty="0" smtClean="0"/>
              <a:t>–</a:t>
            </a:r>
            <a:r>
              <a:rPr lang="nl-NL" b="1" i="1" dirty="0" smtClean="0"/>
              <a:t>verbaal</a:t>
            </a:r>
            <a:r>
              <a:rPr lang="nl-NL" i="1" dirty="0" smtClean="0"/>
              <a:t>: bewuste signalen (onze kleding, een duur horloge, etc.)</a:t>
            </a:r>
            <a:r>
              <a:rPr lang="nl-NL" b="1" i="1" dirty="0" smtClean="0"/>
              <a:t>Pré</a:t>
            </a:r>
            <a:r>
              <a:rPr lang="nl-NL" i="1" dirty="0" smtClean="0"/>
              <a:t>–</a:t>
            </a:r>
            <a:r>
              <a:rPr lang="nl-NL" b="1" i="1" dirty="0" smtClean="0"/>
              <a:t>verbaal</a:t>
            </a:r>
            <a:r>
              <a:rPr lang="nl-NL" i="1" dirty="0" smtClean="0"/>
              <a:t>: lichaamstaal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BAEEE-D4A6-4680-AB91-BD626D97AB0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2808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58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924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25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272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72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03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628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550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84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14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34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E73B6D-8CD3-40C1-B0D8-D5E4B0DA9F0D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9223E08-670A-46CB-95E4-C933E89A9C50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11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Communicatie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7</a:t>
            </a:r>
            <a:r>
              <a:rPr lang="nl-NL" baseline="30000" dirty="0" smtClean="0"/>
              <a:t>e</a:t>
            </a:r>
            <a:r>
              <a:rPr lang="nl-NL" dirty="0" smtClean="0"/>
              <a:t>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96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</a:t>
            </a:r>
            <a:r>
              <a:rPr lang="nl-NL" dirty="0" err="1" smtClean="0"/>
              <a:t>Johari</a:t>
            </a:r>
            <a:r>
              <a:rPr lang="nl-NL" dirty="0" smtClean="0"/>
              <a:t>-matrix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793130"/>
              </p:ext>
            </p:extLst>
          </p:nvPr>
        </p:nvGraphicFramePr>
        <p:xfrm>
          <a:off x="857406" y="2775448"/>
          <a:ext cx="7312560" cy="1836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520">
                  <a:extLst>
                    <a:ext uri="{9D8B030D-6E8A-4147-A177-3AD203B41FA5}">
                      <a16:colId xmlns:a16="http://schemas.microsoft.com/office/drawing/2014/main" val="4185703291"/>
                    </a:ext>
                  </a:extLst>
                </a:gridCol>
                <a:gridCol w="2437520">
                  <a:extLst>
                    <a:ext uri="{9D8B030D-6E8A-4147-A177-3AD203B41FA5}">
                      <a16:colId xmlns:a16="http://schemas.microsoft.com/office/drawing/2014/main" val="3189054239"/>
                    </a:ext>
                  </a:extLst>
                </a:gridCol>
                <a:gridCol w="2437520">
                  <a:extLst>
                    <a:ext uri="{9D8B030D-6E8A-4147-A177-3AD203B41FA5}">
                      <a16:colId xmlns:a16="http://schemas.microsoft.com/office/drawing/2014/main" val="2055147918"/>
                    </a:ext>
                  </a:extLst>
                </a:gridCol>
              </a:tblGrid>
              <a:tr h="61491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Bekend bij jezelf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Onbekend</a:t>
                      </a:r>
                      <a:r>
                        <a:rPr lang="nl-NL" baseline="0" dirty="0"/>
                        <a:t> bij jezelf</a:t>
                      </a:r>
                      <a:endParaRPr lang="nl-NL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89445622"/>
                  </a:ext>
                </a:extLst>
              </a:tr>
              <a:tr h="614911">
                <a:tc>
                  <a:txBody>
                    <a:bodyPr/>
                    <a:lstStyle/>
                    <a:p>
                      <a:r>
                        <a:rPr lang="nl-NL" b="1" dirty="0">
                          <a:solidFill>
                            <a:schemeClr val="tx1"/>
                          </a:solidFill>
                        </a:rPr>
                        <a:t>Bekend</a:t>
                      </a:r>
                      <a:r>
                        <a:rPr lang="nl-NL" b="1" baseline="0" dirty="0">
                          <a:solidFill>
                            <a:schemeClr val="tx1"/>
                          </a:solidFill>
                        </a:rPr>
                        <a:t> bij de ander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OPEN</a:t>
                      </a:r>
                      <a:r>
                        <a:rPr lang="nl-NL" baseline="0" dirty="0"/>
                        <a:t> RUIMTE</a:t>
                      </a:r>
                      <a:endParaRPr lang="nl-NL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BLINDE</a:t>
                      </a:r>
                      <a:r>
                        <a:rPr lang="nl-NL" baseline="0" dirty="0"/>
                        <a:t> VLEK</a:t>
                      </a:r>
                      <a:endParaRPr lang="nl-NL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452266416"/>
                  </a:ext>
                </a:extLst>
              </a:tr>
              <a:tr h="606487">
                <a:tc>
                  <a:txBody>
                    <a:bodyPr/>
                    <a:lstStyle/>
                    <a:p>
                      <a:r>
                        <a:rPr lang="nl-NL" b="1" dirty="0">
                          <a:solidFill>
                            <a:schemeClr val="tx1"/>
                          </a:solidFill>
                        </a:rPr>
                        <a:t>Onbekend bij de ander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VERBORGEN</a:t>
                      </a:r>
                      <a:r>
                        <a:rPr lang="nl-NL" baseline="0" dirty="0"/>
                        <a:t> GEBIED</a:t>
                      </a:r>
                      <a:endParaRPr lang="nl-NL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ONBEKEND</a:t>
                      </a:r>
                      <a:r>
                        <a:rPr lang="nl-NL" baseline="0" dirty="0"/>
                        <a:t> GEBIED</a:t>
                      </a:r>
                      <a:endParaRPr lang="nl-NL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78452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2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Meta 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‘Communiceren over communicatie’</a:t>
            </a:r>
          </a:p>
          <a:p>
            <a:r>
              <a:rPr lang="nl-NL" dirty="0"/>
              <a:t>Het doel van metacommunicatie is om het gesprek beter te laten verlopen</a:t>
            </a:r>
          </a:p>
          <a:p>
            <a:endParaRPr lang="nl-NL" dirty="0"/>
          </a:p>
          <a:p>
            <a:r>
              <a:rPr lang="nl-NL" dirty="0" smtClean="0"/>
              <a:t>Opdracht: oefen in tweetallen  Metacommunicatie</a:t>
            </a:r>
          </a:p>
          <a:p>
            <a:r>
              <a:rPr lang="nl-NL" dirty="0" smtClean="0"/>
              <a:t>De één is de begeleider en de anders is de cliënt, daarna rollen wisselen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269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Inhoud- en betrekkingsniveau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2200" b="1" dirty="0"/>
              <a:t>Inhoudelijk niveau: </a:t>
            </a:r>
            <a:r>
              <a:rPr lang="nl-NL" sz="2200" dirty="0"/>
              <a:t>Inhoudelijke feiten, wat je daadwerkelijk zegt., Het onderwerp van je gesprek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b="1" dirty="0"/>
              <a:t>Betrekkingsniveau: </a:t>
            </a:r>
            <a:r>
              <a:rPr lang="nl-NL" sz="2200" dirty="0"/>
              <a:t>Hoe je het contact beleefd. Vaak non-verbaal in gedrag. hoe je kijkt, hoe hard je spreekt, welke houding of gebaren.</a:t>
            </a:r>
          </a:p>
          <a:p>
            <a:pPr marL="0" indent="0">
              <a:buNone/>
            </a:pPr>
            <a:endParaRPr lang="nl-NL" sz="9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nl-NL" sz="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Gelijkwaardig of ongelijkwaardig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Gelijkwaardig </a:t>
            </a:r>
            <a:r>
              <a:rPr lang="nl-NL" dirty="0"/>
              <a:t>= Beide even hoge </a:t>
            </a:r>
            <a:r>
              <a:rPr lang="nl-NL" dirty="0" smtClean="0"/>
              <a:t>status</a:t>
            </a:r>
            <a:endParaRPr lang="nl-NL" dirty="0"/>
          </a:p>
          <a:p>
            <a:r>
              <a:rPr lang="nl-NL" dirty="0">
                <a:solidFill>
                  <a:srgbClr val="C00000"/>
                </a:solidFill>
              </a:rPr>
              <a:t>Ongelijkwaardig </a:t>
            </a:r>
            <a:r>
              <a:rPr lang="nl-NL" dirty="0"/>
              <a:t>= een heeft hogere </a:t>
            </a:r>
            <a:r>
              <a:rPr lang="nl-NL" dirty="0" smtClean="0"/>
              <a:t>positie</a:t>
            </a:r>
            <a:endParaRPr lang="nl-NL" dirty="0"/>
          </a:p>
          <a:p>
            <a:r>
              <a:rPr lang="nl-NL" dirty="0">
                <a:solidFill>
                  <a:srgbClr val="C00000"/>
                </a:solidFill>
              </a:rPr>
              <a:t>Passende communicatie </a:t>
            </a:r>
            <a:r>
              <a:rPr lang="nl-NL" dirty="0"/>
              <a:t>= afstemmen op </a:t>
            </a:r>
            <a:r>
              <a:rPr lang="nl-NL" dirty="0" smtClean="0"/>
              <a:t>positie</a:t>
            </a:r>
            <a:endParaRPr lang="nl-NL" dirty="0"/>
          </a:p>
          <a:p>
            <a:r>
              <a:rPr lang="nl-NL" dirty="0"/>
              <a:t>Beleving van communicatie is verschillend</a:t>
            </a:r>
          </a:p>
          <a:p>
            <a:r>
              <a:rPr lang="nl-NL" dirty="0" smtClean="0">
                <a:solidFill>
                  <a:srgbClr val="C00000"/>
                </a:solidFill>
              </a:rPr>
              <a:t>Hoe </a:t>
            </a:r>
            <a:r>
              <a:rPr lang="nl-NL" dirty="0">
                <a:solidFill>
                  <a:srgbClr val="C00000"/>
                </a:solidFill>
              </a:rPr>
              <a:t>weet je of een relatie gelijkwaardig of ongelijkwaardig is?</a:t>
            </a:r>
          </a:p>
          <a:p>
            <a:pPr marL="0" indent="0">
              <a:buNone/>
            </a:pPr>
            <a:r>
              <a:rPr lang="nl-NL" dirty="0"/>
              <a:t>Je weet nooit zeker of iemand de relatie hetzelfde beleeft. Het is handig je daarvan bewust te zijn. Hoe kun je hier achter komen?</a:t>
            </a:r>
          </a:p>
        </p:txBody>
      </p:sp>
    </p:spTree>
    <p:extLst>
      <p:ext uri="{BB962C8B-B14F-4D97-AF65-F5344CB8AC3E}">
        <p14:creationId xmlns:p14="http://schemas.microsoft.com/office/powerpoint/2010/main" val="89348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Theorie; RUIS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7922" y="2520310"/>
            <a:ext cx="2103133" cy="1608896"/>
          </a:xfrm>
        </p:spPr>
      </p:pic>
      <p:sp>
        <p:nvSpPr>
          <p:cNvPr id="5" name="Tekstvak 4"/>
          <p:cNvSpPr txBox="1"/>
          <p:nvPr/>
        </p:nvSpPr>
        <p:spPr>
          <a:xfrm>
            <a:off x="1182757" y="2436282"/>
            <a:ext cx="4055165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350" dirty="0"/>
              <a:t>Externe ruis: verstoring van buitenaf</a:t>
            </a:r>
          </a:p>
          <a:p>
            <a:endParaRPr lang="nl-NL" sz="1350" dirty="0"/>
          </a:p>
          <a:p>
            <a:r>
              <a:rPr lang="nl-NL" sz="1350" dirty="0"/>
              <a:t>Interne ruis:</a:t>
            </a:r>
          </a:p>
          <a:p>
            <a:r>
              <a:rPr lang="nl-NL" sz="1350" dirty="0"/>
              <a:t>- </a:t>
            </a:r>
            <a:r>
              <a:rPr lang="nl-NL" sz="1350" dirty="0">
                <a:solidFill>
                  <a:srgbClr val="0070C0"/>
                </a:solidFill>
              </a:rPr>
              <a:t>Semantische ruis </a:t>
            </a:r>
            <a:r>
              <a:rPr lang="nl-NL" sz="1350" dirty="0"/>
              <a:t>&gt; taal van de ander niet begrijpen. Woorden en gebaren.</a:t>
            </a:r>
          </a:p>
          <a:p>
            <a:r>
              <a:rPr lang="nl-NL" sz="1350" dirty="0"/>
              <a:t>- </a:t>
            </a:r>
            <a:r>
              <a:rPr lang="nl-NL" sz="1350" dirty="0">
                <a:solidFill>
                  <a:srgbClr val="0070C0"/>
                </a:solidFill>
              </a:rPr>
              <a:t>Psychologische ruis </a:t>
            </a:r>
            <a:r>
              <a:rPr lang="nl-NL" sz="1350" dirty="0"/>
              <a:t>&gt; bijvoorbeeld stemming en indruk die je van de ander hebt.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182757" y="3959776"/>
            <a:ext cx="6927574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350" i="1" dirty="0">
                <a:solidFill>
                  <a:srgbClr val="0070C0"/>
                </a:solidFill>
              </a:rPr>
              <a:t>Hoe kun je omgaan met Semantische ruis?</a:t>
            </a:r>
          </a:p>
          <a:p>
            <a:r>
              <a:rPr lang="nl-NL" sz="1350" dirty="0"/>
              <a:t>- Gebruikelijke taal hanteren, duidelijkheid vragen (zender en ontvanger)</a:t>
            </a:r>
          </a:p>
          <a:p>
            <a:endParaRPr lang="nl-NL" sz="1350" dirty="0"/>
          </a:p>
          <a:p>
            <a:r>
              <a:rPr lang="nl-NL" sz="1350" dirty="0">
                <a:solidFill>
                  <a:srgbClr val="0070C0"/>
                </a:solidFill>
              </a:rPr>
              <a:t>Hoe kun je omgaan met psychologische ruis?</a:t>
            </a:r>
          </a:p>
          <a:p>
            <a:r>
              <a:rPr lang="nl-NL" sz="1350" dirty="0"/>
              <a:t>- Metacommunicatie inzetten </a:t>
            </a:r>
          </a:p>
        </p:txBody>
      </p:sp>
    </p:spTree>
    <p:extLst>
      <p:ext uri="{BB962C8B-B14F-4D97-AF65-F5344CB8AC3E}">
        <p14:creationId xmlns:p14="http://schemas.microsoft.com/office/powerpoint/2010/main" val="6058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332656"/>
            <a:ext cx="6400800" cy="2010494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rgbClr val="0070C0"/>
                </a:solidFill>
              </a:rPr>
              <a:t>Aspecten </a:t>
            </a:r>
            <a:r>
              <a:rPr lang="nl-NL" dirty="0">
                <a:solidFill>
                  <a:srgbClr val="0070C0"/>
                </a:solidFill>
              </a:rPr>
              <a:t>van </a:t>
            </a:r>
            <a:r>
              <a:rPr lang="nl-NL" dirty="0" smtClean="0">
                <a:solidFill>
                  <a:srgbClr val="0070C0"/>
                </a:solidFill>
              </a:rPr>
              <a:t>communicatie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6972" y="2132856"/>
            <a:ext cx="7290055" cy="3519304"/>
          </a:xfrm>
        </p:spPr>
        <p:txBody>
          <a:bodyPr>
            <a:normAutofit fontScale="77500" lnSpcReduction="20000"/>
          </a:bodyPr>
          <a:lstStyle/>
          <a:p>
            <a:r>
              <a:rPr lang="nl-NL" sz="2600" u="sng" dirty="0"/>
              <a:t>Inhoudelijk aspect:</a:t>
            </a:r>
            <a:r>
              <a:rPr lang="nl-NL" sz="2600" dirty="0"/>
              <a:t> komt overeen met het inhoudsniveau van de communicatie</a:t>
            </a:r>
          </a:p>
          <a:p>
            <a:endParaRPr lang="nl-NL" sz="2600" dirty="0"/>
          </a:p>
          <a:p>
            <a:r>
              <a:rPr lang="nl-NL" sz="2600" u="sng" dirty="0"/>
              <a:t>Relationeel aspect</a:t>
            </a:r>
            <a:r>
              <a:rPr lang="nl-NL" sz="2600" dirty="0"/>
              <a:t>: Komt overeen met het betrekkingsniveau van de communicatie</a:t>
            </a:r>
          </a:p>
          <a:p>
            <a:endParaRPr lang="nl-NL" sz="2600" b="1" dirty="0"/>
          </a:p>
          <a:p>
            <a:r>
              <a:rPr lang="nl-NL" sz="2600" u="sng" dirty="0"/>
              <a:t>Expressieve aspect:</a:t>
            </a:r>
            <a:r>
              <a:rPr lang="nl-NL" sz="2600" dirty="0"/>
              <a:t> Wat je laat zien in je gezicht en houding (situatie afhankelijk, cultuur, persoonlijkheid </a:t>
            </a:r>
            <a:r>
              <a:rPr lang="nl-NL" sz="2600" dirty="0" err="1"/>
              <a:t>etc</a:t>
            </a:r>
            <a:r>
              <a:rPr lang="nl-NL" sz="2600" dirty="0"/>
              <a:t>)</a:t>
            </a:r>
          </a:p>
          <a:p>
            <a:endParaRPr lang="nl-NL" sz="2600" dirty="0"/>
          </a:p>
          <a:p>
            <a:r>
              <a:rPr lang="nl-NL" sz="2600" u="sng" dirty="0"/>
              <a:t>Appellerende aspect: </a:t>
            </a:r>
            <a:r>
              <a:rPr lang="nl-NL" sz="2600" dirty="0"/>
              <a:t>Het verzoek aan de luisteraar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11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Regels van feedback geven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Benoem het gevoel dat het bij je oproept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Benoem feiten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Geef geen waardeoordeel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Geef feedback op gedrag, niet op de persoon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Gebruik de ik-vorm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Benoem gedrag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Doseer feedback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Wees correct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Kies het juiste moment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Vraag of de ander het herkent				</a:t>
            </a:r>
            <a:endParaRPr lang="nl-NL" dirty="0" smtClean="0"/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58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 leren voor de toets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Of je gaat een samenvatting maken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Of je gaat in tweetallen elkaar overhoren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Of je gaat in een groepje een </a:t>
            </a:r>
            <a:r>
              <a:rPr lang="nl-NL" dirty="0" err="1"/>
              <a:t>Kahoot</a:t>
            </a:r>
            <a:r>
              <a:rPr lang="nl-NL" dirty="0"/>
              <a:t> maken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946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3768" y="2708920"/>
            <a:ext cx="4180036" cy="277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94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Herhaling van </a:t>
            </a:r>
            <a:r>
              <a:rPr lang="nl-NL" dirty="0" smtClean="0"/>
              <a:t>theorie</a:t>
            </a:r>
            <a:endParaRPr lang="nl-NL" dirty="0" smtClean="0"/>
          </a:p>
          <a:p>
            <a:pPr lvl="0"/>
            <a:r>
              <a:rPr lang="nl-NL" dirty="0" smtClean="0"/>
              <a:t>Leren voor de toets</a:t>
            </a:r>
            <a:endParaRPr lang="nl-NL" dirty="0"/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91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Verbaal versus non verbaal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9312" y="3182937"/>
            <a:ext cx="204787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3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526" y="1412776"/>
            <a:ext cx="595266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32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Communicatie doelen: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Overtuigen</a:t>
            </a:r>
          </a:p>
          <a:p>
            <a:r>
              <a:rPr lang="nl-NL" dirty="0"/>
              <a:t>Informeren</a:t>
            </a:r>
          </a:p>
          <a:p>
            <a:r>
              <a:rPr lang="nl-NL" dirty="0"/>
              <a:t>Activeren/motiveren</a:t>
            </a:r>
          </a:p>
          <a:p>
            <a:r>
              <a:rPr lang="nl-NL" dirty="0"/>
              <a:t>Instrueren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Hoe kun je nagaan of een boodschap goed is overgekomen?</a:t>
            </a:r>
          </a:p>
        </p:txBody>
      </p:sp>
    </p:spTree>
    <p:extLst>
      <p:ext uri="{BB962C8B-B14F-4D97-AF65-F5344CB8AC3E}">
        <p14:creationId xmlns:p14="http://schemas.microsoft.com/office/powerpoint/2010/main" val="70459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4313" indent="-214313">
              <a:buFont typeface="Wingdings" panose="05000000000000000000" pitchFamily="2" charset="2"/>
              <a:buChar char="q"/>
            </a:pPr>
            <a:r>
              <a:rPr lang="nl-NL" dirty="0" smtClean="0"/>
              <a:t>peri-verbaal: tijd en ruimte</a:t>
            </a:r>
            <a:endParaRPr lang="nl-NL" dirty="0"/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nl-NL" dirty="0" smtClean="0"/>
              <a:t>para-verbaal: stemgebruik </a:t>
            </a:r>
            <a:endParaRPr lang="nl-NL" dirty="0"/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nl-NL" dirty="0"/>
              <a:t>infra-verbaal Klassikaal </a:t>
            </a:r>
            <a:r>
              <a:rPr lang="nl-NL" dirty="0" smtClean="0"/>
              <a:t>nabespreken; geuren, kleuren, vormen</a:t>
            </a: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nl-NL" dirty="0" err="1" smtClean="0"/>
              <a:t>Pre-verbaal:lichaamstaal</a:t>
            </a:r>
            <a:endParaRPr lang="nl-NL" dirty="0" smtClean="0"/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nl-NL" dirty="0" err="1" smtClean="0"/>
              <a:t>Supra-verbaal:bewuste</a:t>
            </a:r>
            <a:r>
              <a:rPr lang="nl-NL" dirty="0" smtClean="0"/>
              <a:t> signalen zoals dure kleding en sieraden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660175" y="592890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1350" dirty="0"/>
          </a:p>
        </p:txBody>
      </p:sp>
    </p:spTree>
    <p:extLst>
      <p:ext uri="{BB962C8B-B14F-4D97-AF65-F5344CB8AC3E}">
        <p14:creationId xmlns:p14="http://schemas.microsoft.com/office/powerpoint/2010/main" val="307122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 ontvangen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Negatieve feedback: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Beschouw feedback als iets positiefs, je kunt er van leren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Voel je niet direct aangevallen, maar denk er over na. Is het terecht?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Vraag om verduidelijking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Ga niet verdedigen, probeer niet te verklaren waarom je zo doet. Het is </a:t>
            </a:r>
            <a:r>
              <a:rPr lang="nl-NL" dirty="0" smtClean="0"/>
              <a:t>belangrijk </a:t>
            </a:r>
            <a:r>
              <a:rPr lang="nl-NL" dirty="0"/>
              <a:t>dat je gedrag veranderd, niet waarom je iets doet.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Neem de ander serieus, feedback is waardevol.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Maak afspraken over hoe jij je in de toekomst zult gedragen, of wat voor verandering er nodig is.</a:t>
            </a:r>
          </a:p>
        </p:txBody>
      </p:sp>
    </p:spTree>
    <p:extLst>
      <p:ext uri="{BB962C8B-B14F-4D97-AF65-F5344CB8AC3E}">
        <p14:creationId xmlns:p14="http://schemas.microsoft.com/office/powerpoint/2010/main" val="125439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Eenzijdige versus meerzijdige communicatie</a:t>
            </a:r>
            <a:br>
              <a:rPr lang="nl-NL" dirty="0"/>
            </a:b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0" y="3516312"/>
            <a:ext cx="20955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2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Theorie </a:t>
            </a:r>
            <a:r>
              <a:rPr lang="nl-NL" dirty="0" smtClean="0"/>
              <a:t>kernkwadranten </a:t>
            </a:r>
            <a:br>
              <a:rPr lang="nl-NL" dirty="0" smtClean="0"/>
            </a:br>
            <a:r>
              <a:rPr lang="nl-NL" dirty="0" smtClean="0"/>
              <a:t>van Daniel </a:t>
            </a:r>
            <a:r>
              <a:rPr lang="nl-NL" dirty="0" err="1" smtClean="0"/>
              <a:t>Ofman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2605" y="2577766"/>
            <a:ext cx="6894095" cy="2279985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214313" indent="-214313"/>
            <a:r>
              <a:rPr lang="nl-NL" dirty="0" smtClean="0"/>
              <a:t>Het </a:t>
            </a:r>
            <a:r>
              <a:rPr lang="nl-NL" dirty="0"/>
              <a:t>helpt je bewust te worden van je eigen kwaliteiten, valkuilen, uitdagingen en de manier waarop je communiceert met de ander</a:t>
            </a:r>
            <a:r>
              <a:rPr lang="nl-NL" dirty="0" smtClean="0"/>
              <a:t>.</a:t>
            </a:r>
            <a:endParaRPr lang="nl-NL" dirty="0"/>
          </a:p>
          <a:p>
            <a:pPr marL="214313" indent="-214313"/>
            <a:r>
              <a:rPr lang="nl-NL" dirty="0"/>
              <a:t>Kernkwaliteiten zijn de sterke eigenschappen, die kenmerkend voor jou zijn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4437112"/>
            <a:ext cx="3585371" cy="189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9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64</TotalTime>
  <Words>621</Words>
  <Application>Microsoft Office PowerPoint</Application>
  <PresentationFormat>Diavoorstelling (4:3)</PresentationFormat>
  <Paragraphs>98</Paragraphs>
  <Slides>18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5" baseType="lpstr">
      <vt:lpstr>Arial</vt:lpstr>
      <vt:lpstr>Calibri</vt:lpstr>
      <vt:lpstr>Tw Cen MT</vt:lpstr>
      <vt:lpstr>Tw Cen MT Condensed</vt:lpstr>
      <vt:lpstr>Wingdings</vt:lpstr>
      <vt:lpstr>Wingdings 3</vt:lpstr>
      <vt:lpstr>Integraal</vt:lpstr>
      <vt:lpstr>Communicatie</vt:lpstr>
      <vt:lpstr>Lesprogramma</vt:lpstr>
      <vt:lpstr>Verbaal versus non verbaal</vt:lpstr>
      <vt:lpstr>PowerPoint-presentatie</vt:lpstr>
      <vt:lpstr>Communicatie doelen:</vt:lpstr>
      <vt:lpstr>PowerPoint-presentatie</vt:lpstr>
      <vt:lpstr>Feedback ontvangen</vt:lpstr>
      <vt:lpstr>Eenzijdige versus meerzijdige communicatie </vt:lpstr>
      <vt:lpstr>Theorie kernkwadranten  van Daniel Ofman</vt:lpstr>
      <vt:lpstr>De Johari-matrix</vt:lpstr>
      <vt:lpstr>Meta communicatie</vt:lpstr>
      <vt:lpstr>Inhoud- en betrekkingsniveau</vt:lpstr>
      <vt:lpstr>Gelijkwaardig of ongelijkwaardig</vt:lpstr>
      <vt:lpstr>Theorie; RUIS</vt:lpstr>
      <vt:lpstr>Aspecten van communicatie</vt:lpstr>
      <vt:lpstr>Regels van feedback geven</vt:lpstr>
      <vt:lpstr>Zelf leren voor de toets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Communicatie</dc:title>
  <dc:creator>Bennie</dc:creator>
  <cp:lastModifiedBy>Lydia van Hes</cp:lastModifiedBy>
  <cp:revision>9</cp:revision>
  <dcterms:created xsi:type="dcterms:W3CDTF">2017-09-02T19:27:18Z</dcterms:created>
  <dcterms:modified xsi:type="dcterms:W3CDTF">2018-11-12T14:14:37Z</dcterms:modified>
</cp:coreProperties>
</file>